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5" r:id="rId2"/>
    <p:sldId id="257" r:id="rId3"/>
    <p:sldId id="291" r:id="rId4"/>
    <p:sldId id="266" r:id="rId5"/>
    <p:sldId id="279" r:id="rId6"/>
    <p:sldId id="285" r:id="rId7"/>
    <p:sldId id="293" r:id="rId8"/>
    <p:sldId id="288" r:id="rId9"/>
    <p:sldId id="276"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660"/>
  </p:normalViewPr>
  <p:slideViewPr>
    <p:cSldViewPr snapToGrid="0">
      <p:cViewPr varScale="1">
        <p:scale>
          <a:sx n="85" d="100"/>
          <a:sy n="85" d="100"/>
        </p:scale>
        <p:origin x="499"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4258807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72312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4078962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51598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7B989C0C-D385-4FF7-925D-923B33E584C1}" type="datetimeFigureOut">
              <a:rPr lang="nl-NL" smtClean="0"/>
              <a:pPr/>
              <a:t>5-8-2019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1085345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01296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B989C0C-D385-4FF7-925D-923B33E584C1}" type="datetimeFigureOut">
              <a:rPr lang="nl-NL" smtClean="0"/>
              <a:pPr/>
              <a:t>5-8-2019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261752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B989C0C-D385-4FF7-925D-923B33E584C1}" type="datetimeFigureOut">
              <a:rPr lang="nl-NL" smtClean="0"/>
              <a:pPr/>
              <a:t>5-8-2019</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23658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89C0C-D385-4FF7-925D-923B33E584C1}" type="datetimeFigureOut">
              <a:rPr lang="nl-NL" smtClean="0"/>
              <a:pPr/>
              <a:t>5-8-2019</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73325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88293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B989C0C-D385-4FF7-925D-923B33E584C1}" type="datetimeFigureOut">
              <a:rPr lang="nl-NL" smtClean="0"/>
              <a:pPr/>
              <a:t>5-8-2019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CBCCAF-08E2-4ED2-A7ED-F1C1266AF6FD}" type="slidenum">
              <a:rPr lang="nl-NL" smtClean="0"/>
              <a:pPr/>
              <a:t>‹nr.›</a:t>
            </a:fld>
            <a:endParaRPr lang="nl-NL"/>
          </a:p>
        </p:txBody>
      </p:sp>
    </p:spTree>
    <p:extLst>
      <p:ext uri="{BB962C8B-B14F-4D97-AF65-F5344CB8AC3E}">
        <p14:creationId xmlns:p14="http://schemas.microsoft.com/office/powerpoint/2010/main" val="3109278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3000">
              <a:schemeClr val="tx2"/>
            </a:gs>
            <a:gs pos="25000">
              <a:schemeClr val="accent5">
                <a:lumMod val="20000"/>
                <a:lumOff val="8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89C0C-D385-4FF7-925D-923B33E584C1}" type="datetimeFigureOut">
              <a:rPr lang="nl-NL" smtClean="0"/>
              <a:pPr/>
              <a:t>5-8-2019</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BCCAF-08E2-4ED2-A7ED-F1C1266AF6FD}" type="slidenum">
              <a:rPr lang="nl-NL" smtClean="0"/>
              <a:pPr/>
              <a:t>‹nr.›</a:t>
            </a:fld>
            <a:endParaRPr lang="nl-NL"/>
          </a:p>
        </p:txBody>
      </p:sp>
    </p:spTree>
    <p:extLst>
      <p:ext uri="{BB962C8B-B14F-4D97-AF65-F5344CB8AC3E}">
        <p14:creationId xmlns:p14="http://schemas.microsoft.com/office/powerpoint/2010/main" val="2928165427"/>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wgxhNIfi39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3080951" y="312738"/>
            <a:ext cx="8444299" cy="1858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nl-NL" b="1" dirty="0" smtClean="0">
                <a:solidFill>
                  <a:schemeClr val="accent6">
                    <a:lumMod val="50000"/>
                  </a:schemeClr>
                </a:solidFill>
              </a:rPr>
              <a:t>Het </a:t>
            </a:r>
            <a:r>
              <a:rPr lang="nl-NL" b="1" dirty="0" smtClean="0">
                <a:solidFill>
                  <a:schemeClr val="accent6">
                    <a:lumMod val="50000"/>
                  </a:schemeClr>
                </a:solidFill>
              </a:rPr>
              <a:t>ontstaan van Machtige Staten</a:t>
            </a:r>
            <a:endParaRPr lang="nl-NL" b="1" dirty="0">
              <a:solidFill>
                <a:schemeClr val="accent6">
                  <a:lumMod val="50000"/>
                </a:schemeClr>
              </a:solidFill>
            </a:endParaRPr>
          </a:p>
        </p:txBody>
      </p:sp>
      <p:pic>
        <p:nvPicPr>
          <p:cNvPr id="5" name="Afbeelding 4" descr="college-1-19-728.jpg"/>
          <p:cNvPicPr>
            <a:picLocks noChangeAspect="1"/>
          </p:cNvPicPr>
          <p:nvPr/>
        </p:nvPicPr>
        <p:blipFill>
          <a:blip r:embed="rId2" cstate="print"/>
          <a:stretch>
            <a:fillRect/>
          </a:stretch>
        </p:blipFill>
        <p:spPr>
          <a:xfrm>
            <a:off x="4283676" y="1927655"/>
            <a:ext cx="6094970" cy="4571228"/>
          </a:xfrm>
          <a:prstGeom prst="rect">
            <a:avLst/>
          </a:prstGeom>
        </p:spPr>
      </p:pic>
    </p:spTree>
    <p:extLst>
      <p:ext uri="{BB962C8B-B14F-4D97-AF65-F5344CB8AC3E}">
        <p14:creationId xmlns:p14="http://schemas.microsoft.com/office/powerpoint/2010/main" val="456564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4124143" y="1626633"/>
            <a:ext cx="5915025" cy="4801314"/>
          </a:xfrm>
          <a:prstGeom prst="rect">
            <a:avLst/>
          </a:prstGeom>
          <a:noFill/>
        </p:spPr>
        <p:txBody>
          <a:bodyPr wrap="square" rtlCol="0">
            <a:spAutoFit/>
          </a:bodyPr>
          <a:lstStyle/>
          <a:p>
            <a:pPr marL="285750" indent="-285750">
              <a:buFont typeface="Arial" panose="020B0604020202020204" pitchFamily="34" charset="0"/>
              <a:buChar char="•"/>
            </a:pPr>
            <a:r>
              <a:rPr lang="nl-NL" b="1" dirty="0" smtClean="0">
                <a:solidFill>
                  <a:schemeClr val="accent6">
                    <a:lumMod val="50000"/>
                  </a:schemeClr>
                </a:solidFill>
              </a:rPr>
              <a:t>Lesdoelen</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Wat weten jullie al?</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Vorige les</a:t>
            </a:r>
            <a:br>
              <a:rPr lang="nl-NL" b="1" dirty="0" smtClean="0">
                <a:solidFill>
                  <a:schemeClr val="accent6">
                    <a:lumMod val="50000"/>
                  </a:schemeClr>
                </a:solidFill>
              </a:rPr>
            </a:br>
            <a:r>
              <a:rPr lang="nl-NL" dirty="0" smtClean="0">
                <a:solidFill>
                  <a:schemeClr val="accent6">
                    <a:lumMod val="50000"/>
                  </a:schemeClr>
                </a:solidFill>
              </a:rPr>
              <a:t>Wat was een oorzaak van het versnipperen? (feodalisme)</a:t>
            </a:r>
            <a:br>
              <a:rPr lang="nl-NL" dirty="0" smtClean="0">
                <a:solidFill>
                  <a:schemeClr val="accent6">
                    <a:lumMod val="50000"/>
                  </a:schemeClr>
                </a:solidFill>
              </a:rPr>
            </a:br>
            <a:r>
              <a:rPr lang="nl-NL" dirty="0" smtClean="0">
                <a:solidFill>
                  <a:schemeClr val="accent6">
                    <a:lumMod val="50000"/>
                  </a:schemeClr>
                </a:solidFill>
              </a:rPr>
              <a:t>Ontstaan steden</a:t>
            </a:r>
          </a:p>
          <a:p>
            <a:pPr marL="285750" indent="-285750">
              <a:buFont typeface="Arial" panose="020B0604020202020204" pitchFamily="34" charset="0"/>
              <a:buChar char="•"/>
            </a:pPr>
            <a:endParaRPr lang="nl-NL" b="1"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Centralisatie en staatsvorming</a:t>
            </a:r>
            <a:r>
              <a:rPr lang="nl-NL" dirty="0" smtClean="0">
                <a:solidFill>
                  <a:schemeClr val="accent6">
                    <a:lumMod val="50000"/>
                  </a:schemeClr>
                </a:solidFill>
              </a:rPr>
              <a:t/>
            </a:r>
            <a:br>
              <a:rPr lang="nl-NL" dirty="0" smtClean="0">
                <a:solidFill>
                  <a:schemeClr val="accent6">
                    <a:lumMod val="50000"/>
                  </a:schemeClr>
                </a:solidFill>
              </a:rPr>
            </a:br>
            <a:endParaRPr lang="nl-NL" b="1" dirty="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Organisatie</a:t>
            </a:r>
            <a:br>
              <a:rPr lang="nl-NL" b="1" dirty="0" smtClean="0">
                <a:solidFill>
                  <a:schemeClr val="accent6">
                    <a:lumMod val="50000"/>
                  </a:schemeClr>
                </a:solidFill>
              </a:rPr>
            </a:br>
            <a:r>
              <a:rPr lang="nl-NL" dirty="0" smtClean="0">
                <a:solidFill>
                  <a:schemeClr val="accent6">
                    <a:lumMod val="50000"/>
                  </a:schemeClr>
                </a:solidFill>
              </a:rPr>
              <a:t>Parlement</a:t>
            </a:r>
            <a:br>
              <a:rPr lang="nl-NL" dirty="0" smtClean="0">
                <a:solidFill>
                  <a:schemeClr val="accent6">
                    <a:lumMod val="50000"/>
                  </a:schemeClr>
                </a:solidFill>
              </a:rPr>
            </a:br>
            <a:r>
              <a:rPr lang="nl-NL" dirty="0" smtClean="0">
                <a:solidFill>
                  <a:schemeClr val="accent6">
                    <a:lumMod val="50000"/>
                  </a:schemeClr>
                </a:solidFill>
              </a:rPr>
              <a:t>Staten-Generaal</a:t>
            </a:r>
          </a:p>
          <a:p>
            <a:endParaRPr lang="nl-NL"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Zelfstandig werken</a:t>
            </a:r>
            <a:endParaRPr lang="nl-NL" dirty="0" smtClean="0">
              <a:solidFill>
                <a:schemeClr val="accent6">
                  <a:lumMod val="50000"/>
                </a:schemeClr>
              </a:solidFill>
            </a:endParaRPr>
          </a:p>
          <a:p>
            <a:pPr marL="285750" indent="-285750">
              <a:buFont typeface="Arial" panose="020B0604020202020204" pitchFamily="34" charset="0"/>
              <a:buChar char="•"/>
            </a:pPr>
            <a:endParaRPr lang="nl-NL" dirty="0" smtClean="0">
              <a:solidFill>
                <a:schemeClr val="accent6">
                  <a:lumMod val="50000"/>
                </a:schemeClr>
              </a:solidFill>
            </a:endParaRPr>
          </a:p>
          <a:p>
            <a:pPr marL="285750" indent="-285750">
              <a:buFont typeface="Arial" panose="020B0604020202020204" pitchFamily="34" charset="0"/>
              <a:buChar char="•"/>
            </a:pPr>
            <a:r>
              <a:rPr lang="nl-NL" b="1" dirty="0" smtClean="0">
                <a:solidFill>
                  <a:schemeClr val="accent6">
                    <a:lumMod val="50000"/>
                  </a:schemeClr>
                </a:solidFill>
              </a:rPr>
              <a:t>Afsluiting</a:t>
            </a:r>
            <a:endParaRPr lang="nl-NL" b="1" dirty="0">
              <a:solidFill>
                <a:schemeClr val="accent6">
                  <a:lumMod val="50000"/>
                </a:schemeClr>
              </a:solidFill>
            </a:endParaRPr>
          </a:p>
        </p:txBody>
      </p:sp>
      <p:sp>
        <p:nvSpPr>
          <p:cNvPr id="7" name="Titel 1"/>
          <p:cNvSpPr>
            <a:spLocks noGrp="1"/>
          </p:cNvSpPr>
          <p:nvPr>
            <p:ph type="title"/>
          </p:nvPr>
        </p:nvSpPr>
        <p:spPr>
          <a:xfrm>
            <a:off x="4305298" y="155575"/>
            <a:ext cx="4820640" cy="1454150"/>
          </a:xfrm>
        </p:spPr>
        <p:txBody>
          <a:bodyPr/>
          <a:lstStyle/>
          <a:p>
            <a:r>
              <a:rPr lang="nl-NL" b="1" dirty="0" smtClean="0">
                <a:solidFill>
                  <a:schemeClr val="accent6">
                    <a:lumMod val="50000"/>
                  </a:schemeClr>
                </a:solidFill>
              </a:rPr>
              <a:t>Wat gaan we doen?</a:t>
            </a:r>
            <a:endParaRPr lang="nl-NL" b="1" dirty="0">
              <a:solidFill>
                <a:schemeClr val="accent6">
                  <a:lumMod val="50000"/>
                </a:schemeClr>
              </a:solidFill>
            </a:endParaRPr>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2050" y="5114925"/>
            <a:ext cx="3219450" cy="1743075"/>
          </a:xfrm>
          <a:prstGeom prst="rect">
            <a:avLst/>
          </a:prstGeom>
        </p:spPr>
      </p:pic>
      <p:sp>
        <p:nvSpPr>
          <p:cNvPr id="10" name="Tekstvak 9"/>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b="1" i="1"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280220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a:spLocks noGrp="1"/>
          </p:cNvSpPr>
          <p:nvPr>
            <p:ph type="title"/>
          </p:nvPr>
        </p:nvSpPr>
        <p:spPr>
          <a:xfrm>
            <a:off x="4305298" y="155575"/>
            <a:ext cx="4820640" cy="1454150"/>
          </a:xfrm>
        </p:spPr>
        <p:txBody>
          <a:bodyPr/>
          <a:lstStyle/>
          <a:p>
            <a:r>
              <a:rPr lang="nl-NL" b="1" dirty="0" smtClean="0">
                <a:solidFill>
                  <a:schemeClr val="accent6">
                    <a:lumMod val="50000"/>
                  </a:schemeClr>
                </a:solidFill>
              </a:rPr>
              <a:t>Wat weten jullie al?</a:t>
            </a:r>
            <a:endParaRPr lang="nl-NL" b="1" dirty="0">
              <a:solidFill>
                <a:schemeClr val="accent6">
                  <a:lumMod val="50000"/>
                </a:schemeClr>
              </a:solidFill>
            </a:endParaRPr>
          </a:p>
        </p:txBody>
      </p:sp>
      <p:sp>
        <p:nvSpPr>
          <p:cNvPr id="5" name="Tekstvak 4"/>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b="1" i="1"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560" y="1806275"/>
            <a:ext cx="6985000" cy="4470400"/>
          </a:xfrm>
          <a:prstGeom prst="rect">
            <a:avLst/>
          </a:prstGeom>
        </p:spPr>
      </p:pic>
    </p:spTree>
    <p:extLst>
      <p:ext uri="{BB962C8B-B14F-4D97-AF65-F5344CB8AC3E}">
        <p14:creationId xmlns:p14="http://schemas.microsoft.com/office/powerpoint/2010/main" val="280220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38624" y="365125"/>
            <a:ext cx="7115175" cy="1325563"/>
          </a:xfrm>
        </p:spPr>
        <p:txBody>
          <a:bodyPr/>
          <a:lstStyle/>
          <a:p>
            <a:r>
              <a:rPr lang="nl-NL" b="1" dirty="0" smtClean="0">
                <a:solidFill>
                  <a:schemeClr val="accent6">
                    <a:lumMod val="50000"/>
                  </a:schemeClr>
                </a:solidFill>
              </a:rPr>
              <a:t>Lesdoelen</a:t>
            </a:r>
            <a:endParaRPr lang="nl-NL" b="1" dirty="0">
              <a:solidFill>
                <a:schemeClr val="accent6">
                  <a:lumMod val="50000"/>
                </a:schemeClr>
              </a:solidFill>
            </a:endParaRPr>
          </a:p>
        </p:txBody>
      </p:sp>
      <p:sp>
        <p:nvSpPr>
          <p:cNvPr id="3" name="Tijdelijke aanduiding voor inhoud 2"/>
          <p:cNvSpPr>
            <a:spLocks noGrp="1"/>
          </p:cNvSpPr>
          <p:nvPr>
            <p:ph idx="1"/>
          </p:nvPr>
        </p:nvSpPr>
        <p:spPr>
          <a:xfrm>
            <a:off x="3276600" y="2372264"/>
            <a:ext cx="7219950" cy="3280823"/>
          </a:xfrm>
        </p:spPr>
        <p:txBody>
          <a:bodyPr>
            <a:normAutofit/>
          </a:bodyPr>
          <a:lstStyle/>
          <a:p>
            <a:pPr marL="0" indent="0">
              <a:buNone/>
            </a:pPr>
            <a:r>
              <a:rPr lang="nl-NL" sz="2200" b="1" dirty="0" smtClean="0">
                <a:solidFill>
                  <a:schemeClr val="accent6">
                    <a:lumMod val="50000"/>
                  </a:schemeClr>
                </a:solidFill>
              </a:rPr>
              <a:t>Aan het eind van de les kunnen jullie uitleggen;</a:t>
            </a:r>
          </a:p>
          <a:p>
            <a:r>
              <a:rPr lang="nl-NL" sz="2200" smtClean="0">
                <a:solidFill>
                  <a:schemeClr val="accent6">
                    <a:lumMod val="50000"/>
                  </a:schemeClr>
                </a:solidFill>
              </a:rPr>
              <a:t>Hoe </a:t>
            </a:r>
            <a:r>
              <a:rPr lang="nl-NL" sz="2200" dirty="0" smtClean="0">
                <a:solidFill>
                  <a:schemeClr val="accent6">
                    <a:lumMod val="50000"/>
                  </a:schemeClr>
                </a:solidFill>
              </a:rPr>
              <a:t>staten zich organiseerden met het begrip Staten-Generaal;</a:t>
            </a:r>
          </a:p>
          <a:p>
            <a:endParaRPr lang="nl-NL" sz="2200" dirty="0" smtClean="0">
              <a:solidFill>
                <a:schemeClr val="accent6">
                  <a:lumMod val="50000"/>
                </a:schemeClr>
              </a:solidFill>
            </a:endParaRPr>
          </a:p>
          <a:p>
            <a:pPr marL="0" indent="0">
              <a:buNone/>
            </a:pPr>
            <a:r>
              <a:rPr lang="nl-NL" sz="2200" b="1" dirty="0" smtClean="0">
                <a:solidFill>
                  <a:schemeClr val="accent6">
                    <a:lumMod val="50000"/>
                  </a:schemeClr>
                </a:solidFill>
              </a:rPr>
              <a:t>KA:</a:t>
            </a:r>
            <a:endParaRPr lang="nl-NL" sz="2400" dirty="0" smtClean="0">
              <a:solidFill>
                <a:schemeClr val="accent6">
                  <a:lumMod val="50000"/>
                </a:schemeClr>
              </a:solidFill>
            </a:endParaRPr>
          </a:p>
          <a:p>
            <a:pPr>
              <a:buNone/>
            </a:pPr>
            <a:r>
              <a:rPr lang="nl-NL" sz="2400" dirty="0" smtClean="0">
                <a:solidFill>
                  <a:schemeClr val="accent6">
                    <a:lumMod val="50000"/>
                  </a:schemeClr>
                </a:solidFill>
              </a:rPr>
              <a:t>15. het begin van staatsvorming en centralisatie 	</a:t>
            </a:r>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94853" y="1587"/>
            <a:ext cx="2097147" cy="1819275"/>
          </a:xfrm>
          <a:prstGeom prst="rect">
            <a:avLst/>
          </a:prstGeom>
        </p:spPr>
      </p:pic>
      <p:sp>
        <p:nvSpPr>
          <p:cNvPr id="6" name="Tekstvak 5"/>
          <p:cNvSpPr txBox="1"/>
          <p:nvPr/>
        </p:nvSpPr>
        <p:spPr>
          <a:xfrm>
            <a:off x="8944178" y="5650230"/>
            <a:ext cx="1991892" cy="923330"/>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nl-NL" b="1" dirty="0" smtClean="0"/>
              <a:t>Begrippen</a:t>
            </a:r>
          </a:p>
          <a:p>
            <a:pPr marL="285750" indent="-285750">
              <a:buFont typeface="Arial" panose="020B0604020202020204" pitchFamily="34" charset="0"/>
              <a:buChar char="•"/>
            </a:pPr>
            <a:r>
              <a:rPr lang="nl-NL" dirty="0" smtClean="0"/>
              <a:t>Parlement</a:t>
            </a:r>
          </a:p>
          <a:p>
            <a:pPr marL="285750" indent="-285750">
              <a:buFont typeface="Arial" panose="020B0604020202020204" pitchFamily="34" charset="0"/>
              <a:buChar char="•"/>
            </a:pPr>
            <a:r>
              <a:rPr lang="nl-NL" dirty="0" smtClean="0"/>
              <a:t>Staten-Generaal</a:t>
            </a:r>
          </a:p>
        </p:txBody>
      </p:sp>
      <p:sp>
        <p:nvSpPr>
          <p:cNvPr id="7" name="Tekstvak 6"/>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b="1" i="1"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4204607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476570" y="152967"/>
            <a:ext cx="7058025" cy="1225550"/>
          </a:xfrm>
        </p:spPr>
        <p:txBody>
          <a:bodyPr/>
          <a:lstStyle/>
          <a:p>
            <a:r>
              <a:rPr lang="nl-NL" dirty="0" smtClean="0">
                <a:solidFill>
                  <a:schemeClr val="accent6">
                    <a:lumMod val="50000"/>
                  </a:schemeClr>
                </a:solidFill>
              </a:rPr>
              <a:t>Vorige les</a:t>
            </a:r>
            <a:endParaRPr lang="nl-NL" dirty="0">
              <a:solidFill>
                <a:schemeClr val="accent6">
                  <a:lumMod val="50000"/>
                </a:schemeClr>
              </a:solidFill>
            </a:endParaRPr>
          </a:p>
        </p:txBody>
      </p:sp>
      <p:sp>
        <p:nvSpPr>
          <p:cNvPr id="6" name="Tekstvak 5"/>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b="1" i="1"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8" name="Tijdelijke aanduiding voor inhoud 2"/>
          <p:cNvSpPr txBox="1">
            <a:spLocks/>
          </p:cNvSpPr>
          <p:nvPr/>
        </p:nvSpPr>
        <p:spPr>
          <a:xfrm>
            <a:off x="3276600" y="2059226"/>
            <a:ext cx="7219950" cy="32808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0" u="none" strike="noStrike" kern="1200" cap="none" spc="0" normalizeH="0" baseline="0" noProof="0" dirty="0" smtClean="0">
                <a:ln>
                  <a:noFill/>
                </a:ln>
                <a:solidFill>
                  <a:schemeClr val="accent6">
                    <a:lumMod val="50000"/>
                  </a:schemeClr>
                </a:solidFill>
                <a:effectLst/>
                <a:uLnTx/>
                <a:uFillTx/>
                <a:latin typeface="+mn-lt"/>
                <a:ea typeface="+mn-ea"/>
                <a:cs typeface="+mn-cs"/>
              </a:rPr>
              <a:t>Aan het eind van de les kunnen jullie uitleggen;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Wat de </a:t>
            </a:r>
            <a:r>
              <a:rPr kumimoji="0" lang="nl-NL" sz="2200" b="0" i="0" u="none" strike="noStrike" kern="1200" cap="none" spc="0" normalizeH="0" baseline="0" noProof="0" dirty="0" err="1" smtClean="0">
                <a:ln>
                  <a:noFill/>
                </a:ln>
                <a:solidFill>
                  <a:schemeClr val="accent6">
                    <a:lumMod val="50000"/>
                  </a:schemeClr>
                </a:solidFill>
                <a:effectLst/>
                <a:uLnTx/>
                <a:uFillTx/>
                <a:latin typeface="+mn-lt"/>
                <a:ea typeface="+mn-ea"/>
                <a:cs typeface="+mn-cs"/>
              </a:rPr>
              <a:t>investituurstrijd</a:t>
            </a: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 is aan de hand van de begrippen, </a:t>
            </a:r>
            <a:r>
              <a:rPr kumimoji="0" lang="nl-NL" sz="2200" b="0" i="0" u="none" strike="noStrike" kern="1200" cap="none" spc="0" normalizeH="0" baseline="0" noProof="0" dirty="0" err="1" smtClean="0">
                <a:ln>
                  <a:noFill/>
                </a:ln>
                <a:solidFill>
                  <a:schemeClr val="accent6">
                    <a:lumMod val="50000"/>
                  </a:schemeClr>
                </a:solidFill>
                <a:effectLst/>
                <a:uLnTx/>
                <a:uFillTx/>
                <a:latin typeface="+mn-lt"/>
                <a:ea typeface="+mn-ea"/>
                <a:cs typeface="+mn-cs"/>
              </a:rPr>
              <a:t>tweezwaardenleer</a:t>
            </a: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 en lekeninvestituur;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Wat Organisatie is van de Centralisatie;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0" u="none" strike="noStrike" kern="1200" cap="none" spc="0" normalizeH="0" baseline="0" noProof="0" dirty="0" smtClean="0">
                <a:ln>
                  <a:noFill/>
                </a:ln>
                <a:solidFill>
                  <a:schemeClr val="accent6">
                    <a:lumMod val="50000"/>
                  </a:schemeClr>
                </a:solidFill>
                <a:effectLst/>
                <a:uLnTx/>
                <a:uFillTx/>
                <a:latin typeface="+mn-lt"/>
                <a:ea typeface="+mn-ea"/>
                <a:cs typeface="+mn-cs"/>
              </a:rPr>
              <a:t>KA: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400" b="0" i="0" u="none" strike="noStrike" kern="1200" cap="none" spc="0" normalizeH="0" baseline="0" noProof="0" dirty="0" smtClean="0">
                <a:ln>
                  <a:noFill/>
                </a:ln>
                <a:solidFill>
                  <a:schemeClr val="accent6">
                    <a:lumMod val="50000"/>
                  </a:schemeClr>
                </a:solidFill>
                <a:effectLst/>
                <a:uLnTx/>
                <a:uFillTx/>
                <a:latin typeface="+mn-lt"/>
                <a:ea typeface="+mn-ea"/>
                <a:cs typeface="+mn-cs"/>
              </a:rPr>
              <a:t>16. het conflict in de christelijke wereld over de vraag of de wereldlijke dan wel de geestelijke macht het primaat behoorde te hebben </a:t>
            </a:r>
            <a:endParaRPr kumimoji="0" lang="nl-NL"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ekstvak 8"/>
          <p:cNvSpPr txBox="1"/>
          <p:nvPr/>
        </p:nvSpPr>
        <p:spPr>
          <a:xfrm>
            <a:off x="8762945" y="5411333"/>
            <a:ext cx="2239972" cy="923330"/>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nl-NL" b="1" dirty="0" smtClean="0"/>
              <a:t>Begrippen</a:t>
            </a:r>
          </a:p>
          <a:p>
            <a:pPr marL="285750" indent="-285750">
              <a:buFont typeface="Arial" panose="020B0604020202020204" pitchFamily="34" charset="0"/>
              <a:buChar char="•"/>
            </a:pPr>
            <a:r>
              <a:rPr lang="nl-NL" dirty="0" smtClean="0"/>
              <a:t>Tweezwaardenleer</a:t>
            </a:r>
          </a:p>
          <a:p>
            <a:pPr marL="285750" indent="-285750">
              <a:buFont typeface="Arial" panose="020B0604020202020204" pitchFamily="34" charset="0"/>
              <a:buChar char="•"/>
            </a:pPr>
            <a:r>
              <a:rPr lang="nl-NL" dirty="0" smtClean="0"/>
              <a:t>Lekeninvestituur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2829464" y="152967"/>
            <a:ext cx="8705131" cy="1225550"/>
          </a:xfrm>
        </p:spPr>
        <p:txBody>
          <a:bodyPr/>
          <a:lstStyle/>
          <a:p>
            <a:pPr algn="ctr"/>
            <a:r>
              <a:rPr lang="nl-NL" dirty="0" smtClean="0">
                <a:solidFill>
                  <a:schemeClr val="accent6">
                    <a:lumMod val="50000"/>
                  </a:schemeClr>
                </a:solidFill>
              </a:rPr>
              <a:t>Centralisatie en staatsvorming</a:t>
            </a:r>
            <a:endParaRPr lang="nl-NL" dirty="0">
              <a:solidFill>
                <a:schemeClr val="accent6">
                  <a:lumMod val="50000"/>
                </a:schemeClr>
              </a:solidFill>
            </a:endParaRPr>
          </a:p>
        </p:txBody>
      </p:sp>
      <p:sp>
        <p:nvSpPr>
          <p:cNvPr id="7" name="Tijdelijke aanduiding voor inhoud 2"/>
          <p:cNvSpPr>
            <a:spLocks noGrp="1"/>
          </p:cNvSpPr>
          <p:nvPr>
            <p:ph idx="1"/>
          </p:nvPr>
        </p:nvSpPr>
        <p:spPr>
          <a:xfrm>
            <a:off x="3036498" y="1676789"/>
            <a:ext cx="8430649" cy="5181211"/>
          </a:xfrm>
        </p:spPr>
        <p:txBody>
          <a:bodyPr>
            <a:normAutofit/>
          </a:bodyPr>
          <a:lstStyle/>
          <a:p>
            <a:pPr marL="0" indent="0">
              <a:buNone/>
            </a:pPr>
            <a:r>
              <a:rPr lang="nl-NL" sz="2200" b="1" dirty="0" smtClean="0">
                <a:solidFill>
                  <a:schemeClr val="accent6">
                    <a:lumMod val="50000"/>
                  </a:schemeClr>
                </a:solidFill>
              </a:rPr>
              <a:t>Staatsvorming, waarom kwam dat weer op gang?</a:t>
            </a:r>
          </a:p>
          <a:p>
            <a:r>
              <a:rPr lang="nl-NL" sz="2200" b="1" dirty="0" smtClean="0">
                <a:solidFill>
                  <a:schemeClr val="accent6">
                    <a:lumMod val="50000"/>
                  </a:schemeClr>
                </a:solidFill>
              </a:rPr>
              <a:t>Centralisatie van bestuur</a:t>
            </a:r>
            <a:r>
              <a:rPr lang="nl-NL" sz="2200" dirty="0" smtClean="0">
                <a:solidFill>
                  <a:schemeClr val="accent6">
                    <a:lumMod val="50000"/>
                  </a:schemeClr>
                </a:solidFill>
              </a:rPr>
              <a:t/>
            </a:r>
            <a:br>
              <a:rPr lang="nl-NL" sz="2200" dirty="0" smtClean="0">
                <a:solidFill>
                  <a:schemeClr val="accent6">
                    <a:lumMod val="50000"/>
                  </a:schemeClr>
                </a:solidFill>
              </a:rPr>
            </a:br>
            <a:r>
              <a:rPr lang="nl-NL" sz="2200" i="1" dirty="0" smtClean="0">
                <a:solidFill>
                  <a:schemeClr val="accent6">
                    <a:lumMod val="50000"/>
                  </a:schemeClr>
                </a:solidFill>
              </a:rPr>
              <a:t>Koningen wilde hun macht verstevigen en regeren vanuit één plek, dit wordt centralisatie genoemd.</a:t>
            </a:r>
          </a:p>
          <a:p>
            <a:r>
              <a:rPr lang="nl-NL" sz="2200" b="1" dirty="0" smtClean="0">
                <a:solidFill>
                  <a:schemeClr val="accent6">
                    <a:lumMod val="50000"/>
                  </a:schemeClr>
                </a:solidFill>
              </a:rPr>
              <a:t>Gevolgen feodalisme</a:t>
            </a:r>
            <a:r>
              <a:rPr lang="nl-NL" sz="2200" dirty="0" smtClean="0">
                <a:solidFill>
                  <a:schemeClr val="accent6">
                    <a:lumMod val="50000"/>
                  </a:schemeClr>
                </a:solidFill>
              </a:rPr>
              <a:t/>
            </a:r>
            <a:br>
              <a:rPr lang="nl-NL" sz="2200" dirty="0" smtClean="0">
                <a:solidFill>
                  <a:schemeClr val="accent6">
                    <a:lumMod val="50000"/>
                  </a:schemeClr>
                </a:solidFill>
              </a:rPr>
            </a:br>
            <a:r>
              <a:rPr lang="nl-NL" sz="2200" dirty="0" smtClean="0">
                <a:solidFill>
                  <a:schemeClr val="accent6">
                    <a:lumMod val="50000"/>
                  </a:schemeClr>
                </a:solidFill>
              </a:rPr>
              <a:t>Leenheren beschouwde hun “leen” als bezit en deze werden steeds vaker overgenomen door de zonen van de leenheer.</a:t>
            </a:r>
            <a:br>
              <a:rPr lang="nl-NL" sz="2200" dirty="0" smtClean="0">
                <a:solidFill>
                  <a:schemeClr val="accent6">
                    <a:lumMod val="50000"/>
                  </a:schemeClr>
                </a:solidFill>
              </a:rPr>
            </a:br>
            <a:r>
              <a:rPr lang="nl-NL" sz="2200" dirty="0" smtClean="0">
                <a:solidFill>
                  <a:schemeClr val="accent6">
                    <a:lumMod val="50000"/>
                  </a:schemeClr>
                </a:solidFill>
              </a:rPr>
              <a:t>Hierdoor verzwakte de positie van de koning, deze had weinig invloed meer.</a:t>
            </a:r>
            <a:endParaRPr lang="nl-NL" sz="2200" i="1" dirty="0" smtClean="0">
              <a:solidFill>
                <a:schemeClr val="accent6">
                  <a:lumMod val="50000"/>
                </a:schemeClr>
              </a:solidFill>
            </a:endParaRPr>
          </a:p>
          <a:p>
            <a:r>
              <a:rPr lang="nl-NL" sz="2200" b="1" dirty="0" smtClean="0">
                <a:solidFill>
                  <a:schemeClr val="accent6">
                    <a:lumMod val="50000"/>
                  </a:schemeClr>
                </a:solidFill>
              </a:rPr>
              <a:t>Staatsvorming</a:t>
            </a:r>
            <a:br>
              <a:rPr lang="nl-NL" sz="2200" b="1" dirty="0" smtClean="0">
                <a:solidFill>
                  <a:schemeClr val="accent6">
                    <a:lumMod val="50000"/>
                  </a:schemeClr>
                </a:solidFill>
              </a:rPr>
            </a:br>
            <a:r>
              <a:rPr lang="nl-NL" sz="2200" dirty="0" smtClean="0">
                <a:solidFill>
                  <a:schemeClr val="accent6">
                    <a:lumMod val="50000"/>
                  </a:schemeClr>
                </a:solidFill>
              </a:rPr>
              <a:t>Doordat er in de late middeleeuwen weer handel kwam en een geldeconomie ontstond konden leenheren  “ambtenaren” inhuren om te helpen bij het bestuur van het land. Door middel van oorlog of huwelijken vergrote zij hun gebied en voerde wetten en regels in. </a:t>
            </a:r>
            <a:br>
              <a:rPr lang="nl-NL" sz="2200" dirty="0" smtClean="0">
                <a:solidFill>
                  <a:schemeClr val="accent6">
                    <a:lumMod val="50000"/>
                  </a:schemeClr>
                </a:solidFill>
              </a:rPr>
            </a:br>
            <a:r>
              <a:rPr lang="nl-NL" sz="2200" smtClean="0">
                <a:solidFill>
                  <a:schemeClr val="accent6">
                    <a:lumMod val="50000"/>
                  </a:schemeClr>
                </a:solidFill>
              </a:rPr>
              <a:t>Er ontstonden staten.</a:t>
            </a:r>
            <a:endParaRPr lang="nl-NL" sz="2400" i="1" dirty="0">
              <a:solidFill>
                <a:schemeClr val="accent6">
                  <a:lumMod val="50000"/>
                </a:schemeClr>
              </a:solidFill>
            </a:endParaRPr>
          </a:p>
          <a:p>
            <a:pPr marL="0" indent="0">
              <a:buNone/>
            </a:pPr>
            <a:endParaRPr lang="nl-NL" sz="2200" b="1" dirty="0" smtClean="0">
              <a:solidFill>
                <a:schemeClr val="accent6">
                  <a:lumMod val="50000"/>
                </a:schemeClr>
              </a:solidFill>
            </a:endParaRPr>
          </a:p>
        </p:txBody>
      </p:sp>
      <p:sp>
        <p:nvSpPr>
          <p:cNvPr id="6" name="Tekstvak 5"/>
          <p:cNvSpPr txBox="1"/>
          <p:nvPr/>
        </p:nvSpPr>
        <p:spPr>
          <a:xfrm>
            <a:off x="129106" y="2457630"/>
            <a:ext cx="2329036"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b="1" i="1" dirty="0" smtClean="0">
                <a:solidFill>
                  <a:schemeClr val="bg1"/>
                </a:solidFill>
              </a:rPr>
              <a:t>Centralisatie</a:t>
            </a:r>
            <a:endParaRPr lang="nl-NL" b="1" i="1" dirty="0">
              <a:solidFill>
                <a:schemeClr val="bg1"/>
              </a:solidFill>
            </a:endParaRP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476570" y="152967"/>
            <a:ext cx="7058025" cy="1225550"/>
          </a:xfrm>
        </p:spPr>
        <p:txBody>
          <a:bodyPr/>
          <a:lstStyle/>
          <a:p>
            <a:r>
              <a:rPr lang="nl-NL" dirty="0" smtClean="0">
                <a:solidFill>
                  <a:schemeClr val="accent6">
                    <a:lumMod val="50000"/>
                  </a:schemeClr>
                </a:solidFill>
              </a:rPr>
              <a:t>Organisatie</a:t>
            </a:r>
            <a:endParaRPr lang="nl-NL" dirty="0">
              <a:solidFill>
                <a:schemeClr val="accent6">
                  <a:lumMod val="50000"/>
                </a:schemeClr>
              </a:solidFill>
            </a:endParaRPr>
          </a:p>
        </p:txBody>
      </p:sp>
      <p:sp>
        <p:nvSpPr>
          <p:cNvPr id="7" name="Tijdelijke aanduiding voor inhoud 2"/>
          <p:cNvSpPr>
            <a:spLocks noGrp="1"/>
          </p:cNvSpPr>
          <p:nvPr>
            <p:ph idx="1"/>
          </p:nvPr>
        </p:nvSpPr>
        <p:spPr>
          <a:xfrm>
            <a:off x="3126787" y="1369059"/>
            <a:ext cx="8820798" cy="5238775"/>
          </a:xfrm>
        </p:spPr>
        <p:txBody>
          <a:bodyPr>
            <a:normAutofit/>
          </a:bodyPr>
          <a:lstStyle/>
          <a:p>
            <a:pPr marL="0" indent="0">
              <a:buNone/>
            </a:pPr>
            <a:r>
              <a:rPr lang="nl-NL" sz="2200" b="1" dirty="0" smtClean="0">
                <a:solidFill>
                  <a:schemeClr val="accent6">
                    <a:lumMod val="50000"/>
                  </a:schemeClr>
                </a:solidFill>
              </a:rPr>
              <a:t>Hoe organiseerde landen zich?</a:t>
            </a:r>
          </a:p>
          <a:p>
            <a:r>
              <a:rPr lang="nl-NL" sz="2200" b="1" dirty="0" smtClean="0">
                <a:solidFill>
                  <a:schemeClr val="accent6">
                    <a:lumMod val="50000"/>
                  </a:schemeClr>
                </a:solidFill>
              </a:rPr>
              <a:t>Parlement</a:t>
            </a:r>
            <a:r>
              <a:rPr lang="nl-NL" sz="2200" dirty="0" smtClean="0">
                <a:solidFill>
                  <a:schemeClr val="accent6">
                    <a:lumMod val="50000"/>
                  </a:schemeClr>
                </a:solidFill>
              </a:rPr>
              <a:t/>
            </a:r>
            <a:br>
              <a:rPr lang="nl-NL" sz="2200" dirty="0" smtClean="0">
                <a:solidFill>
                  <a:schemeClr val="accent6">
                    <a:lumMod val="50000"/>
                  </a:schemeClr>
                </a:solidFill>
              </a:rPr>
            </a:br>
            <a:r>
              <a:rPr lang="nl-NL" sz="2200" dirty="0" smtClean="0">
                <a:solidFill>
                  <a:schemeClr val="accent6">
                    <a:lumMod val="50000"/>
                  </a:schemeClr>
                </a:solidFill>
              </a:rPr>
              <a:t>Parlementen waren overlegorganen waar de koning samen kwam met vertegenwoodigers uit de drie standen:</a:t>
            </a:r>
            <a:br>
              <a:rPr lang="nl-NL" sz="2200" dirty="0" smtClean="0">
                <a:solidFill>
                  <a:schemeClr val="accent6">
                    <a:lumMod val="50000"/>
                  </a:schemeClr>
                </a:solidFill>
              </a:rPr>
            </a:br>
            <a:r>
              <a:rPr lang="nl-NL" sz="2200" dirty="0" smtClean="0">
                <a:solidFill>
                  <a:schemeClr val="accent6">
                    <a:lumMod val="50000"/>
                  </a:schemeClr>
                </a:solidFill>
              </a:rPr>
              <a:t>Geestelijke, Adel en Burgers</a:t>
            </a:r>
          </a:p>
          <a:p>
            <a:r>
              <a:rPr lang="nl-NL" sz="2200" b="1" dirty="0" smtClean="0">
                <a:solidFill>
                  <a:schemeClr val="accent6">
                    <a:lumMod val="50000"/>
                  </a:schemeClr>
                </a:solidFill>
              </a:rPr>
              <a:t>Staten-Generaal</a:t>
            </a:r>
            <a:r>
              <a:rPr lang="nl-NL" sz="2200" dirty="0" smtClean="0">
                <a:solidFill>
                  <a:schemeClr val="accent6">
                    <a:lumMod val="50000"/>
                  </a:schemeClr>
                </a:solidFill>
              </a:rPr>
              <a:t/>
            </a:r>
            <a:br>
              <a:rPr lang="nl-NL" sz="2200" dirty="0" smtClean="0">
                <a:solidFill>
                  <a:schemeClr val="accent6">
                    <a:lumMod val="50000"/>
                  </a:schemeClr>
                </a:solidFill>
              </a:rPr>
            </a:br>
            <a:r>
              <a:rPr lang="nl-NL" sz="2200" dirty="0" smtClean="0">
                <a:solidFill>
                  <a:schemeClr val="accent6">
                    <a:lumMod val="50000"/>
                  </a:schemeClr>
                </a:solidFill>
              </a:rPr>
              <a:t>In sommige landen ontstonden in verschillende gebieden losse parlementen, deze kwamen samen in een Staten-Generaal.</a:t>
            </a:r>
            <a:br>
              <a:rPr lang="nl-NL" sz="2200" dirty="0" smtClean="0">
                <a:solidFill>
                  <a:schemeClr val="accent6">
                    <a:lumMod val="50000"/>
                  </a:schemeClr>
                </a:solidFill>
              </a:rPr>
            </a:br>
            <a:r>
              <a:rPr lang="nl-NL" sz="2200" dirty="0" smtClean="0">
                <a:solidFill>
                  <a:schemeClr val="accent6">
                    <a:lumMod val="50000"/>
                  </a:schemeClr>
                </a:solidFill>
              </a:rPr>
              <a:t>Denk hierbij aan de Nederlandse Republiek. Elke provincie had zijn eigen staten vergadering (provinciale staten) en deze verstuurde vertegenwoordigers naar de algemene Staten-Generaal.</a:t>
            </a:r>
          </a:p>
        </p:txBody>
      </p:sp>
      <p:sp>
        <p:nvSpPr>
          <p:cNvPr id="9" name="Tekstvak 8"/>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b="1" i="1"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sp>
        <p:nvSpPr>
          <p:cNvPr id="5" name="Actieknop: Film 4">
            <a:hlinkClick r:id="rId2" highlightClick="1"/>
          </p:cNvPr>
          <p:cNvSpPr/>
          <p:nvPr/>
        </p:nvSpPr>
        <p:spPr>
          <a:xfrm>
            <a:off x="10049774" y="5080959"/>
            <a:ext cx="1042416" cy="104241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260121" y="365125"/>
            <a:ext cx="9093679" cy="1325563"/>
          </a:xfrm>
        </p:spPr>
        <p:txBody>
          <a:bodyPr/>
          <a:lstStyle/>
          <a:p>
            <a:pPr algn="ctr"/>
            <a:r>
              <a:rPr lang="nl-NL" dirty="0" smtClean="0">
                <a:solidFill>
                  <a:schemeClr val="accent6">
                    <a:lumMod val="50000"/>
                  </a:schemeClr>
                </a:solidFill>
              </a:rPr>
              <a:t>Zelfstandig werken</a:t>
            </a:r>
            <a:endParaRPr lang="nl-NL" dirty="0">
              <a:solidFill>
                <a:schemeClr val="accent6">
                  <a:lumMod val="50000"/>
                </a:schemeClr>
              </a:solidFill>
            </a:endParaRPr>
          </a:p>
        </p:txBody>
      </p:sp>
      <p:sp>
        <p:nvSpPr>
          <p:cNvPr id="6" name="Tijdelijke aanduiding voor inhoud 5"/>
          <p:cNvSpPr>
            <a:spLocks noGrp="1"/>
          </p:cNvSpPr>
          <p:nvPr>
            <p:ph idx="1"/>
          </p:nvPr>
        </p:nvSpPr>
        <p:spPr>
          <a:xfrm>
            <a:off x="3507965" y="2141175"/>
            <a:ext cx="8042804" cy="1024719"/>
          </a:xfrm>
        </p:spPr>
        <p:txBody>
          <a:bodyPr>
            <a:normAutofit/>
          </a:bodyPr>
          <a:lstStyle/>
          <a:p>
            <a:r>
              <a:rPr lang="nl-NL" dirty="0" smtClean="0">
                <a:solidFill>
                  <a:schemeClr val="accent6"/>
                </a:solidFill>
              </a:rPr>
              <a:t>Maak nu de opdrachten 13, 14 en 15</a:t>
            </a:r>
          </a:p>
        </p:txBody>
      </p:sp>
      <p:sp>
        <p:nvSpPr>
          <p:cNvPr id="7" name="Tekstvak 6"/>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Drie vormen</a:t>
            </a:r>
          </a:p>
          <a:p>
            <a:pPr marL="285750" indent="-285750">
              <a:buFont typeface="Arial" panose="020B0604020202020204" pitchFamily="34" charset="0"/>
              <a:buChar char="•"/>
            </a:pPr>
            <a:r>
              <a:rPr lang="nl-NL" dirty="0" smtClean="0">
                <a:solidFill>
                  <a:schemeClr val="bg1"/>
                </a:solidFill>
              </a:rPr>
              <a:t>De gevolgen</a:t>
            </a:r>
          </a:p>
          <a:p>
            <a:pPr marL="285750" indent="-285750">
              <a:buFont typeface="Arial" panose="020B0604020202020204" pitchFamily="34" charset="0"/>
              <a:buChar char="•"/>
            </a:pPr>
            <a:r>
              <a:rPr lang="nl-NL" b="1" i="1" dirty="0" smtClean="0">
                <a:solidFill>
                  <a:schemeClr val="bg1"/>
                </a:solidFill>
              </a:rPr>
              <a:t>Zelfstandig werken</a:t>
            </a:r>
          </a:p>
          <a:p>
            <a:pPr marL="285750" indent="-285750">
              <a:buFont typeface="Arial" panose="020B0604020202020204" pitchFamily="34" charset="0"/>
              <a:buChar char="•"/>
            </a:pPr>
            <a:r>
              <a:rPr lang="nl-NL" dirty="0" smtClean="0">
                <a:solidFill>
                  <a:schemeClr val="bg1"/>
                </a:solidFill>
              </a:rPr>
              <a:t>Afsluiting</a:t>
            </a:r>
            <a:endParaRPr lang="nl-NL" dirty="0">
              <a:solidFill>
                <a:schemeClr val="bg1"/>
              </a:solidFill>
            </a:endParaRPr>
          </a:p>
        </p:txBody>
      </p:sp>
      <p:pic>
        <p:nvPicPr>
          <p:cNvPr id="5" name="Afbeelding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51091" y="2666333"/>
            <a:ext cx="4762500" cy="3981450"/>
          </a:xfrm>
          <a:prstGeom prst="rect">
            <a:avLst/>
          </a:prstGeom>
        </p:spPr>
      </p:pic>
    </p:spTree>
    <p:extLst>
      <p:ext uri="{BB962C8B-B14F-4D97-AF65-F5344CB8AC3E}">
        <p14:creationId xmlns:p14="http://schemas.microsoft.com/office/powerpoint/2010/main" val="321935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21171" y="191193"/>
            <a:ext cx="8412192" cy="1325563"/>
          </a:xfrm>
        </p:spPr>
        <p:txBody>
          <a:bodyPr/>
          <a:lstStyle/>
          <a:p>
            <a:r>
              <a:rPr lang="nl-NL" dirty="0" smtClean="0">
                <a:solidFill>
                  <a:schemeClr val="accent6">
                    <a:lumMod val="50000"/>
                  </a:schemeClr>
                </a:solidFill>
              </a:rPr>
              <a:t>Afsluiting</a:t>
            </a:r>
            <a:endParaRPr lang="nl-NL" dirty="0">
              <a:solidFill>
                <a:schemeClr val="accent6">
                  <a:lumMod val="50000"/>
                </a:schemeClr>
              </a:solidFill>
            </a:endParaRPr>
          </a:p>
        </p:txBody>
      </p:sp>
      <p:sp>
        <p:nvSpPr>
          <p:cNvPr id="13" name="Tekstvak 12"/>
          <p:cNvSpPr txBox="1"/>
          <p:nvPr/>
        </p:nvSpPr>
        <p:spPr>
          <a:xfrm>
            <a:off x="3570452" y="5552635"/>
            <a:ext cx="2797561" cy="646331"/>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nl-NL" b="1" dirty="0" smtClean="0"/>
              <a:t>Volgende keer:</a:t>
            </a:r>
          </a:p>
          <a:p>
            <a:pPr>
              <a:buFont typeface="Arial" pitchFamily="34" charset="0"/>
              <a:buChar char="•"/>
            </a:pPr>
            <a:r>
              <a:rPr lang="nl-NL" dirty="0" smtClean="0"/>
              <a:t>Herhaling H1 + 2 (oudheid)</a:t>
            </a:r>
          </a:p>
        </p:txBody>
      </p:sp>
      <p:sp>
        <p:nvSpPr>
          <p:cNvPr id="15" name="Tekstvak 14"/>
          <p:cNvSpPr txBox="1"/>
          <p:nvPr/>
        </p:nvSpPr>
        <p:spPr>
          <a:xfrm>
            <a:off x="7887103" y="5536158"/>
            <a:ext cx="1473480" cy="646331"/>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nl-NL" b="1" dirty="0" smtClean="0"/>
              <a:t>Vragen</a:t>
            </a:r>
          </a:p>
          <a:p>
            <a:pPr>
              <a:buFont typeface="Arial" pitchFamily="34" charset="0"/>
              <a:buChar char="•"/>
            </a:pPr>
            <a:r>
              <a:rPr lang="nl-NL" dirty="0" smtClean="0"/>
              <a:t> 13, 14 en 15</a:t>
            </a:r>
          </a:p>
        </p:txBody>
      </p:sp>
      <p:sp>
        <p:nvSpPr>
          <p:cNvPr id="16" name="Tekstvak 15"/>
          <p:cNvSpPr txBox="1"/>
          <p:nvPr/>
        </p:nvSpPr>
        <p:spPr>
          <a:xfrm>
            <a:off x="129106" y="2457630"/>
            <a:ext cx="2415341" cy="2308324"/>
          </a:xfrm>
          <a:prstGeom prst="rect">
            <a:avLst/>
          </a:prstGeom>
          <a:noFill/>
        </p:spPr>
        <p:txBody>
          <a:bodyPr wrap="none" rtlCol="0">
            <a:spAutoFit/>
          </a:bodyPr>
          <a:lstStyle/>
          <a:p>
            <a:pPr marL="285750" indent="-285750">
              <a:buFont typeface="Arial" panose="020B0604020202020204" pitchFamily="34" charset="0"/>
              <a:buChar char="•"/>
            </a:pPr>
            <a:r>
              <a:rPr lang="nl-NL" dirty="0" smtClean="0">
                <a:solidFill>
                  <a:schemeClr val="bg1"/>
                </a:solidFill>
              </a:rPr>
              <a:t>Wat gaan we doen?</a:t>
            </a:r>
          </a:p>
          <a:p>
            <a:pPr marL="285750" indent="-285750">
              <a:buFont typeface="Arial" panose="020B0604020202020204" pitchFamily="34" charset="0"/>
              <a:buChar char="•"/>
            </a:pPr>
            <a:r>
              <a:rPr lang="nl-NL" dirty="0" smtClean="0">
                <a:solidFill>
                  <a:schemeClr val="bg1"/>
                </a:solidFill>
              </a:rPr>
              <a:t>Wat weten jullie al?</a:t>
            </a:r>
          </a:p>
          <a:p>
            <a:pPr marL="285750" indent="-285750">
              <a:buFont typeface="Arial" panose="020B0604020202020204" pitchFamily="34" charset="0"/>
              <a:buChar char="•"/>
            </a:pPr>
            <a:r>
              <a:rPr lang="nl-NL" dirty="0" smtClean="0">
                <a:solidFill>
                  <a:schemeClr val="bg1"/>
                </a:solidFill>
              </a:rPr>
              <a:t>Lesdoelen</a:t>
            </a:r>
          </a:p>
          <a:p>
            <a:pPr marL="285750" indent="-285750">
              <a:buFont typeface="Arial" panose="020B0604020202020204" pitchFamily="34" charset="0"/>
              <a:buChar char="•"/>
            </a:pPr>
            <a:r>
              <a:rPr lang="nl-NL" dirty="0" smtClean="0">
                <a:solidFill>
                  <a:schemeClr val="bg1"/>
                </a:solidFill>
              </a:rPr>
              <a:t>Vorige les</a:t>
            </a:r>
          </a:p>
          <a:p>
            <a:pPr marL="285750" indent="-285750">
              <a:buFont typeface="Arial" panose="020B0604020202020204" pitchFamily="34" charset="0"/>
              <a:buChar char="•"/>
            </a:pPr>
            <a:r>
              <a:rPr lang="nl-NL" dirty="0" smtClean="0">
                <a:solidFill>
                  <a:schemeClr val="bg1"/>
                </a:solidFill>
              </a:rPr>
              <a:t>Centralisatie</a:t>
            </a:r>
          </a:p>
          <a:p>
            <a:pPr marL="285750" indent="-285750">
              <a:buFont typeface="Arial" panose="020B0604020202020204" pitchFamily="34" charset="0"/>
              <a:buChar char="•"/>
            </a:pPr>
            <a:r>
              <a:rPr lang="nl-NL" dirty="0" smtClean="0">
                <a:solidFill>
                  <a:schemeClr val="bg1"/>
                </a:solidFill>
              </a:rPr>
              <a:t>Organisatie</a:t>
            </a:r>
          </a:p>
          <a:p>
            <a:pPr marL="285750" indent="-285750">
              <a:buFont typeface="Arial" panose="020B0604020202020204" pitchFamily="34" charset="0"/>
              <a:buChar char="•"/>
            </a:pPr>
            <a:r>
              <a:rPr lang="nl-NL" dirty="0" smtClean="0">
                <a:solidFill>
                  <a:schemeClr val="bg1"/>
                </a:solidFill>
              </a:rPr>
              <a:t>Zelfstandig werken</a:t>
            </a:r>
          </a:p>
          <a:p>
            <a:pPr marL="285750" indent="-285750">
              <a:buFont typeface="Arial" panose="020B0604020202020204" pitchFamily="34" charset="0"/>
              <a:buChar char="•"/>
            </a:pPr>
            <a:r>
              <a:rPr lang="nl-NL" b="1" i="1" dirty="0" smtClean="0">
                <a:solidFill>
                  <a:schemeClr val="bg1"/>
                </a:solidFill>
              </a:rPr>
              <a:t>Afsluiting</a:t>
            </a:r>
            <a:endParaRPr lang="nl-NL" b="1" i="1" dirty="0">
              <a:solidFill>
                <a:schemeClr val="bg1"/>
              </a:solidFill>
            </a:endParaRPr>
          </a:p>
        </p:txBody>
      </p:sp>
      <p:sp>
        <p:nvSpPr>
          <p:cNvPr id="10" name="Tijdelijke aanduiding voor inhoud 2"/>
          <p:cNvSpPr txBox="1">
            <a:spLocks/>
          </p:cNvSpPr>
          <p:nvPr/>
        </p:nvSpPr>
        <p:spPr>
          <a:xfrm>
            <a:off x="3301313" y="1688523"/>
            <a:ext cx="7219950" cy="3280823"/>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0" u="none" strike="noStrike" kern="1200" cap="none" spc="0" normalizeH="0" baseline="0" noProof="0" dirty="0" smtClean="0">
                <a:ln>
                  <a:noFill/>
                </a:ln>
                <a:solidFill>
                  <a:schemeClr val="accent6">
                    <a:lumMod val="50000"/>
                  </a:schemeClr>
                </a:solidFill>
                <a:effectLst/>
                <a:uLnTx/>
                <a:uFillTx/>
                <a:latin typeface="+mn-lt"/>
                <a:ea typeface="+mn-ea"/>
                <a:cs typeface="+mn-cs"/>
              </a:rPr>
              <a:t>Aan het eind van de les kunnen jullie uitleggen;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Waarom centralisatie en staatsvorming weer op kwam in de late middeleeuwen;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rPr>
              <a:t>Hoe staten zich organiseerden met het begrip Staten-Generaal;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nl-NL" sz="22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200" b="1" i="0" u="none" strike="noStrike" kern="1200" cap="none" spc="0" normalizeH="0" baseline="0" noProof="0" dirty="0" smtClean="0">
                <a:ln>
                  <a:noFill/>
                </a:ln>
                <a:solidFill>
                  <a:schemeClr val="accent6">
                    <a:lumMod val="50000"/>
                  </a:schemeClr>
                </a:solidFill>
                <a:effectLst/>
                <a:uLnTx/>
                <a:uFillTx/>
                <a:latin typeface="+mn-lt"/>
                <a:ea typeface="+mn-ea"/>
                <a:cs typeface="+mn-cs"/>
              </a:rPr>
              <a:t>KA:</a:t>
            </a:r>
            <a:endParaRPr kumimoji="0" lang="nl-NL" sz="24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2400" b="0" i="0" u="none" strike="noStrike" kern="1200" cap="none" spc="0" normalizeH="0" baseline="0" noProof="0" dirty="0" smtClean="0">
                <a:ln>
                  <a:noFill/>
                </a:ln>
                <a:solidFill>
                  <a:schemeClr val="accent6">
                    <a:lumMod val="50000"/>
                  </a:schemeClr>
                </a:solidFill>
                <a:effectLst/>
                <a:uLnTx/>
                <a:uFillTx/>
                <a:latin typeface="+mn-lt"/>
                <a:ea typeface="+mn-ea"/>
                <a:cs typeface="+mn-cs"/>
              </a:rPr>
              <a:t>15. het begin van staatsvorming en centralisatie 	</a:t>
            </a:r>
          </a:p>
        </p:txBody>
      </p:sp>
      <p:sp>
        <p:nvSpPr>
          <p:cNvPr id="11" name="Tekstvak 10"/>
          <p:cNvSpPr txBox="1"/>
          <p:nvPr/>
        </p:nvSpPr>
        <p:spPr>
          <a:xfrm>
            <a:off x="9504351" y="5238339"/>
            <a:ext cx="1991892" cy="923330"/>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nl-NL" b="1" dirty="0" smtClean="0"/>
              <a:t>Begrippen</a:t>
            </a:r>
          </a:p>
          <a:p>
            <a:pPr marL="285750" indent="-285750">
              <a:buFont typeface="Arial" panose="020B0604020202020204" pitchFamily="34" charset="0"/>
              <a:buChar char="•"/>
            </a:pPr>
            <a:r>
              <a:rPr lang="nl-NL" dirty="0" smtClean="0"/>
              <a:t>Parlement</a:t>
            </a:r>
          </a:p>
          <a:p>
            <a:pPr marL="285750" indent="-285750">
              <a:buFont typeface="Arial" panose="020B0604020202020204" pitchFamily="34" charset="0"/>
              <a:buChar char="•"/>
            </a:pPr>
            <a:r>
              <a:rPr lang="nl-NL" dirty="0" smtClean="0"/>
              <a:t>Staten-Generaal</a:t>
            </a:r>
          </a:p>
        </p:txBody>
      </p:sp>
    </p:spTree>
    <p:extLst>
      <p:ext uri="{BB962C8B-B14F-4D97-AF65-F5344CB8AC3E}">
        <p14:creationId xmlns:p14="http://schemas.microsoft.com/office/powerpoint/2010/main" val="1844185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2158</TotalTime>
  <Words>360</Words>
  <Application>Microsoft Office PowerPoint</Application>
  <PresentationFormat>Breedbeeld</PresentationFormat>
  <Paragraphs>123</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Office Theme</vt:lpstr>
      <vt:lpstr>PowerPoint-presentatie</vt:lpstr>
      <vt:lpstr>Wat gaan we doen?</vt:lpstr>
      <vt:lpstr>Wat weten jullie al?</vt:lpstr>
      <vt:lpstr>Lesdoelen</vt:lpstr>
      <vt:lpstr>Vorige les</vt:lpstr>
      <vt:lpstr>Centralisatie en staatsvorming</vt:lpstr>
      <vt:lpstr>Organisatie</vt:lpstr>
      <vt:lpstr>Zelfstandig werken</vt:lpstr>
      <vt:lpstr>Afsluiting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Klu Klux Klan / Economic Crisis</dc:title>
  <dc:creator>Paul de Haan</dc:creator>
  <cp:lastModifiedBy>Paul de Haan</cp:lastModifiedBy>
  <cp:revision>168</cp:revision>
  <dcterms:created xsi:type="dcterms:W3CDTF">2015-09-11T06:10:56Z</dcterms:created>
  <dcterms:modified xsi:type="dcterms:W3CDTF">2019-08-05T15:03:54Z</dcterms:modified>
</cp:coreProperties>
</file>